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91" r:id="rId6"/>
    <p:sldId id="292" r:id="rId7"/>
    <p:sldId id="293" r:id="rId8"/>
    <p:sldId id="294" r:id="rId9"/>
    <p:sldId id="295" r:id="rId10"/>
    <p:sldId id="297" r:id="rId11"/>
    <p:sldId id="298" r:id="rId12"/>
    <p:sldId id="299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F6F"/>
    <a:srgbClr val="00ACB6"/>
    <a:srgbClr val="013D61"/>
    <a:srgbClr val="F3703A"/>
    <a:srgbClr val="515083"/>
    <a:srgbClr val="2F305C"/>
    <a:srgbClr val="3C4798"/>
    <a:srgbClr val="E68637"/>
    <a:srgbClr val="F6A287"/>
    <a:srgbClr val="E98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82187" autoAdjust="0"/>
  </p:normalViewPr>
  <p:slideViewPr>
    <p:cSldViewPr snapToGrid="0">
      <p:cViewPr varScale="1">
        <p:scale>
          <a:sx n="90" d="100"/>
          <a:sy n="90" d="100"/>
        </p:scale>
        <p:origin x="1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12/05/25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12/05/25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2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946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C8E7D-BC4B-5A8D-05A2-462FDE8BF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07AECED-0ED8-B5A0-BF36-CF803351C6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DC3E33D-C762-4F18-18B5-EB208BBCD4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0CED86-5C12-CFC7-7B69-618FC4B1FD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3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271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C324A1-30B2-8A26-C18A-17DBDCE12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5AB3A3B-2AE9-F927-56E6-8FF3AE7FBE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0014801-CF6A-70E9-7442-2E2DE30386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A9CED9-0A8F-55A2-338E-5944CFEE71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4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4546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BF134-7920-4DA1-4745-574281D5B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7FA556A-B5FD-3481-8F76-FE264A828F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59E596B-D135-C371-A877-309D15EDD8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A255CD-AB06-29D9-6852-6B26D91F8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5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394085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13979-2F56-CA01-527F-5E685246A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CA58F67-EAE1-2EAA-9499-118116E29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CF6B224-B926-571F-F02F-F08A6BBBF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055DC5-CB9D-94C0-85FF-85FE85D50E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6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8086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96B20-00B3-0C39-156F-6CC6E6557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DBCD4AC-9DFE-FFFE-5605-E0AEFA08D5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D66D776-3C32-8F5A-3D8F-488CAC0103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3C276B-B584-92BF-AF44-C938E7101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7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24513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4A369-2A0F-6F9B-EC42-9231990C1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845B1DD-3FCA-B4EA-DED0-A6795399E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E29912C-7577-0582-0E51-F5029832F2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9D10E7-713F-FEC4-BAF4-3DD1E8B783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8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68271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D3508-32E1-A31C-1C58-DAC60BC24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F4BCE2B-7ADB-6943-EFCA-55E2057023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4A9F385-1DEE-50CD-A084-6524F8B51A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526DB4-AB61-5F37-73AB-5BFB03B7D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9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2361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5060941" y="0"/>
            <a:ext cx="153926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013D6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 dirty="0"/>
              <a:t>Fare clic per modificare lo stile del sottotitolo dello schema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984836" y="3841"/>
            <a:ext cx="153926" cy="6858000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D945A0D-0BC2-5D67-1B64-3021BAD7BF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38" y="0"/>
            <a:ext cx="50180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FAB8DF2-5E8E-AAC9-5CFB-04F9609C1AF6}"/>
              </a:ext>
            </a:extLst>
          </p:cNvPr>
          <p:cNvSpPr/>
          <p:nvPr userDrawn="1"/>
        </p:nvSpPr>
        <p:spPr>
          <a:xfrm rot="16200000">
            <a:off x="6073140" y="60104"/>
            <a:ext cx="45719" cy="121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0775C3D-C100-72AE-04FB-C04AC0D7DE43}"/>
              </a:ext>
            </a:extLst>
          </p:cNvPr>
          <p:cNvSpPr/>
          <p:nvPr userDrawn="1"/>
        </p:nvSpPr>
        <p:spPr>
          <a:xfrm>
            <a:off x="0" y="6174807"/>
            <a:ext cx="12192000" cy="683193"/>
          </a:xfrm>
          <a:prstGeom prst="rect">
            <a:avLst/>
          </a:prstGeom>
          <a:solidFill>
            <a:srgbClr val="113F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434494" y="-124691"/>
            <a:ext cx="2857500" cy="6299498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5E029AD-6703-A540-841D-BE7462E7B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4807"/>
            <a:ext cx="3707476" cy="68319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D1867750-EA89-EFEA-40CB-4FA8E18FEF5A}"/>
              </a:ext>
            </a:extLst>
          </p:cNvPr>
          <p:cNvSpPr/>
          <p:nvPr userDrawn="1"/>
        </p:nvSpPr>
        <p:spPr>
          <a:xfrm rot="16200000">
            <a:off x="6073140" y="76728"/>
            <a:ext cx="45719" cy="12191999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12/05/25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840" y="758952"/>
            <a:ext cx="6263640" cy="3227514"/>
          </a:xfrm>
        </p:spPr>
        <p:txBody>
          <a:bodyPr>
            <a:normAutofit/>
          </a:bodyPr>
          <a:lstStyle/>
          <a:p>
            <a:r>
              <a:rPr lang="it-IT" sz="3000" b="1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TEST PSICOLOGICI UTILI NELL’INQUADRAMENTO PREOPERATORIO DEL PAZIENTE BARIATRICO</a:t>
            </a:r>
            <a:br>
              <a:rPr sz="3000" dirty="0"/>
            </a:br>
            <a:endParaRPr sz="300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C9B86E59-46B3-BC8B-E38A-2860B6BC8A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ottotitolo 3">
            <a:extLst>
              <a:ext uri="{FF2B5EF4-FFF2-40B4-BE49-F238E27FC236}">
                <a16:creationId xmlns:a16="http://schemas.microsoft.com/office/drawing/2014/main" id="{42749BCA-C541-A9B2-203D-83E631AEB38B}"/>
              </a:ext>
            </a:extLst>
          </p:cNvPr>
          <p:cNvSpPr txBox="1">
            <a:spLocks/>
          </p:cNvSpPr>
          <p:nvPr/>
        </p:nvSpPr>
        <p:spPr>
          <a:xfrm>
            <a:off x="5760791" y="4508500"/>
            <a:ext cx="5397660" cy="12796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2400" kern="12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>
                <a:solidFill>
                  <a:srgbClr val="00ACB6"/>
                </a:solidFill>
              </a:rPr>
              <a:t>Sami Schiff psyD, phd</a:t>
            </a:r>
          </a:p>
          <a:p>
            <a:r>
              <a:rPr lang="it-IT" sz="2100" b="1">
                <a:solidFill>
                  <a:srgbClr val="00ACB6"/>
                </a:solidFill>
              </a:rPr>
              <a:t>Dipartimento di medicina – DIMED</a:t>
            </a:r>
          </a:p>
          <a:p>
            <a:r>
              <a:rPr lang="it-IT" sz="2100" b="1">
                <a:solidFill>
                  <a:srgbClr val="00ACB6"/>
                </a:solidFill>
              </a:rPr>
              <a:t>Università degli studi di padova</a:t>
            </a:r>
            <a:endParaRPr lang="it-IT" sz="2100" b="1" dirty="0">
              <a:solidFill>
                <a:srgbClr val="00ACB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7ADDEF79-7102-F811-1FB0-354C7279A604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65F703ED-DE66-977E-51DC-31183D64E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2414ADF2-10DE-BE32-1AA9-DF9D9A732211}"/>
              </a:ext>
            </a:extLst>
          </p:cNvPr>
          <p:cNvSpPr txBox="1">
            <a:spLocks/>
          </p:cNvSpPr>
          <p:nvPr/>
        </p:nvSpPr>
        <p:spPr>
          <a:xfrm>
            <a:off x="594360" y="1645920"/>
            <a:ext cx="10591800" cy="3672840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Identificare i </a:t>
            </a:r>
            <a:r>
              <a:rPr lang="it-IT" b="1" dirty="0"/>
              <a:t>fattori di rischio e protettivi </a:t>
            </a:r>
            <a:r>
              <a:rPr lang="it-IT" dirty="0"/>
              <a:t>psicologica </a:t>
            </a:r>
          </a:p>
          <a:p>
            <a:pPr marL="0" indent="0" algn="r">
              <a:buNone/>
            </a:pPr>
            <a:r>
              <a:rPr lang="it-IT" b="1" i="1" dirty="0" err="1"/>
              <a:t>Sarwer</a:t>
            </a:r>
            <a:r>
              <a:rPr lang="it-IT" b="1" i="1" dirty="0"/>
              <a:t> et al.,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Predire</a:t>
            </a:r>
            <a:r>
              <a:rPr lang="it-IT" dirty="0"/>
              <a:t> il successo nella perdita di peso e il rischio di ripresa del peso </a:t>
            </a:r>
          </a:p>
          <a:p>
            <a:pPr marL="0" indent="0" algn="r">
              <a:buNone/>
            </a:pPr>
            <a:r>
              <a:rPr lang="it-IT" b="1" i="1" dirty="0" err="1"/>
              <a:t>Dawes</a:t>
            </a:r>
            <a:r>
              <a:rPr lang="it-IT" b="1" i="1" dirty="0"/>
              <a:t> et al., 2016; Mauro et al., 2024</a:t>
            </a:r>
            <a:endParaRPr lang="it-IT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Guidare</a:t>
            </a:r>
            <a:r>
              <a:rPr lang="it-IT" dirty="0"/>
              <a:t> la pianificazione del supporto psicologico </a:t>
            </a:r>
            <a:r>
              <a:rPr lang="it-IT" dirty="0" err="1"/>
              <a:t>pre</a:t>
            </a:r>
            <a:r>
              <a:rPr lang="it-IT" dirty="0"/>
              <a:t> e post intervento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/>
              <a:t>Supportare</a:t>
            </a:r>
            <a:r>
              <a:rPr lang="it-IT" dirty="0"/>
              <a:t> il processo decisionale multidisciplinare </a:t>
            </a:r>
          </a:p>
          <a:p>
            <a:pPr marL="0" indent="0" algn="r">
              <a:buNone/>
            </a:pPr>
            <a:r>
              <a:rPr lang="it-IT" b="1" i="1" dirty="0" err="1"/>
              <a:t>Mechanick</a:t>
            </a:r>
            <a:r>
              <a:rPr lang="it-IT" b="1" i="1" dirty="0"/>
              <a:t> et al., 2020</a:t>
            </a:r>
            <a:endParaRPr lang="it-IT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6FEE3FE-AA55-2BB3-A477-AFEC5FF2738B}"/>
              </a:ext>
            </a:extLst>
          </p:cNvPr>
          <p:cNvSpPr txBox="1"/>
          <p:nvPr/>
        </p:nvSpPr>
        <p:spPr>
          <a:xfrm>
            <a:off x="4145280" y="253873"/>
            <a:ext cx="846582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1. Obiettivi della valutazione psicologica </a:t>
            </a:r>
            <a:r>
              <a:rPr lang="it-IT" sz="2300" b="1" dirty="0" err="1">
                <a:solidFill>
                  <a:schemeClr val="bg1"/>
                </a:solidFill>
              </a:rPr>
              <a:t>pre</a:t>
            </a:r>
            <a:r>
              <a:rPr lang="it-IT" sz="2300" b="1" dirty="0">
                <a:solidFill>
                  <a:schemeClr val="bg1"/>
                </a:solidFill>
              </a:rPr>
              <a:t>-chirurgia bariatrica</a:t>
            </a:r>
          </a:p>
        </p:txBody>
      </p:sp>
    </p:spTree>
    <p:extLst>
      <p:ext uri="{BB962C8B-B14F-4D97-AF65-F5344CB8AC3E}">
        <p14:creationId xmlns:p14="http://schemas.microsoft.com/office/powerpoint/2010/main" val="280732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4C430-A87E-2E04-ADB0-D92E95780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04ECD647-A78E-3600-E114-09DAF1DD1C16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6234FE3A-9657-EFF8-624F-535664415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31FBE58-1831-2C32-4BAD-E6FB17F076EC}"/>
              </a:ext>
            </a:extLst>
          </p:cNvPr>
          <p:cNvSpPr txBox="1">
            <a:spLocks/>
          </p:cNvSpPr>
          <p:nvPr/>
        </p:nvSpPr>
        <p:spPr>
          <a:xfrm>
            <a:off x="502920" y="1280160"/>
            <a:ext cx="11125200" cy="3672840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/>
              <a:t>Principali aree da valutare prima della chirurgia bariatrica:</a:t>
            </a:r>
          </a:p>
          <a:p>
            <a:r>
              <a:rPr lang="it-IT" sz="3000" dirty="0"/>
              <a:t>🧠</a:t>
            </a:r>
            <a:r>
              <a:rPr lang="it-IT" sz="2000" dirty="0"/>
              <a:t> </a:t>
            </a:r>
            <a:r>
              <a:rPr lang="it-IT" sz="2000" b="1" dirty="0"/>
              <a:t>Condizioni psicopatologiche</a:t>
            </a:r>
            <a:r>
              <a:rPr lang="it-IT" sz="2000" dirty="0"/>
              <a:t>: disturbi dell’umore, ansia ed altri disturbi mentali gravi</a:t>
            </a:r>
          </a:p>
          <a:p>
            <a:r>
              <a:rPr lang="it-IT" sz="3000" dirty="0"/>
              <a:t>🍽️</a:t>
            </a:r>
            <a:r>
              <a:rPr lang="it-IT" sz="2000" dirty="0"/>
              <a:t> </a:t>
            </a:r>
            <a:r>
              <a:rPr lang="it-IT" sz="2000" b="1" dirty="0"/>
              <a:t>Comportamenti alimentari</a:t>
            </a:r>
            <a:r>
              <a:rPr lang="it-IT" sz="2000" dirty="0"/>
              <a:t>: alimentazione incontrollata, notturna, emotiva</a:t>
            </a:r>
          </a:p>
          <a:p>
            <a:r>
              <a:rPr lang="it-IT" sz="3000" dirty="0"/>
              <a:t>⚖️</a:t>
            </a:r>
            <a:r>
              <a:rPr lang="it-IT" sz="2000" dirty="0"/>
              <a:t> </a:t>
            </a:r>
            <a:r>
              <a:rPr lang="it-IT" sz="2000" b="1" dirty="0"/>
              <a:t>Insoddisfazione corporea </a:t>
            </a:r>
          </a:p>
          <a:p>
            <a:r>
              <a:rPr lang="it-IT" sz="3000" dirty="0"/>
              <a:t>⚡</a:t>
            </a:r>
            <a:r>
              <a:rPr lang="it-IT" sz="2000" dirty="0"/>
              <a:t> </a:t>
            </a:r>
            <a:r>
              <a:rPr lang="it-IT" sz="2000" b="1" dirty="0"/>
              <a:t>Impulsività</a:t>
            </a:r>
            <a:r>
              <a:rPr lang="it-IT" sz="2000" dirty="0"/>
              <a:t> </a:t>
            </a:r>
          </a:p>
          <a:p>
            <a:r>
              <a:rPr lang="it-IT" sz="3000" dirty="0"/>
              <a:t>🍷 </a:t>
            </a:r>
            <a:r>
              <a:rPr lang="it-IT" sz="2000" dirty="0"/>
              <a:t>Uso di alcol, fumo e altre sostanze</a:t>
            </a:r>
          </a:p>
          <a:p>
            <a:r>
              <a:rPr lang="it-IT" sz="3000" dirty="0"/>
              <a:t>💬</a:t>
            </a:r>
            <a:r>
              <a:rPr lang="it-IT" sz="2000" dirty="0"/>
              <a:t> Consapevolezza, motivazione, adesione, supporto sociale</a:t>
            </a:r>
            <a:endParaRPr lang="it-IT" dirty="0"/>
          </a:p>
          <a:p>
            <a:pPr marL="0" indent="0" algn="r">
              <a:buNone/>
            </a:pPr>
            <a:r>
              <a:rPr lang="it-IT" b="1" i="1" dirty="0" err="1"/>
              <a:t>Sarwer</a:t>
            </a:r>
            <a:r>
              <a:rPr lang="it-IT" b="1" i="1" dirty="0"/>
              <a:t> et al., 2019; Micanti et al., 2024</a:t>
            </a:r>
            <a:endParaRPr lang="it-IT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F0F796-0819-3F99-6201-3ED87A8E6447}"/>
              </a:ext>
            </a:extLst>
          </p:cNvPr>
          <p:cNvSpPr txBox="1"/>
          <p:nvPr/>
        </p:nvSpPr>
        <p:spPr>
          <a:xfrm>
            <a:off x="4416749" y="253873"/>
            <a:ext cx="846582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2. Aspetti Chiave della Valutazione Psicologica </a:t>
            </a:r>
            <a:r>
              <a:rPr lang="it-IT" sz="2300" b="1" dirty="0" err="1">
                <a:solidFill>
                  <a:schemeClr val="bg1"/>
                </a:solidFill>
              </a:rPr>
              <a:t>Pre</a:t>
            </a:r>
            <a:r>
              <a:rPr lang="it-IT" sz="2300" b="1" dirty="0">
                <a:solidFill>
                  <a:schemeClr val="bg1"/>
                </a:solidFill>
              </a:rPr>
              <a:t>-Intervento</a:t>
            </a:r>
          </a:p>
        </p:txBody>
      </p:sp>
    </p:spTree>
    <p:extLst>
      <p:ext uri="{BB962C8B-B14F-4D97-AF65-F5344CB8AC3E}">
        <p14:creationId xmlns:p14="http://schemas.microsoft.com/office/powerpoint/2010/main" val="188579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6E99D-F3FC-2D3F-9D63-04923E3DA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D50B096D-5BCC-DE8C-535F-84027DBB9A77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B4F53CE8-632D-B09A-7BEE-C248B2760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19224708-8CF0-F7CD-0331-D6945BA0A267}"/>
              </a:ext>
            </a:extLst>
          </p:cNvPr>
          <p:cNvSpPr txBox="1">
            <a:spLocks/>
          </p:cNvSpPr>
          <p:nvPr/>
        </p:nvSpPr>
        <p:spPr>
          <a:xfrm>
            <a:off x="442913" y="966274"/>
            <a:ext cx="11276647" cy="4221480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dirty="0"/>
              <a:t>Oltre ad un </a:t>
            </a:r>
            <a:r>
              <a:rPr lang="it-IT" sz="1800" b="1" dirty="0"/>
              <a:t>Colloquio clinico</a:t>
            </a:r>
            <a:r>
              <a:rPr lang="it-IT" sz="1800" dirty="0"/>
              <a:t> che secondo linee guida IFSO/ASMBS/SICOB deve esplorare </a:t>
            </a:r>
            <a:r>
              <a:rPr lang="it-IT" sz="1800" b="1" dirty="0"/>
              <a:t>consapevolezza</a:t>
            </a:r>
            <a:r>
              <a:rPr lang="it-IT" sz="1800" dirty="0"/>
              <a:t>, </a:t>
            </a:r>
            <a:r>
              <a:rPr lang="it-IT" sz="1800" b="1" dirty="0"/>
              <a:t>aderenza</a:t>
            </a:r>
            <a:r>
              <a:rPr lang="it-IT" sz="1800" dirty="0"/>
              <a:t>, </a:t>
            </a:r>
            <a:r>
              <a:rPr lang="it-IT" sz="1800" b="1" dirty="0"/>
              <a:t>motivazione</a:t>
            </a:r>
            <a:r>
              <a:rPr lang="it-IT" sz="1800" dirty="0"/>
              <a:t>, </a:t>
            </a:r>
            <a:r>
              <a:rPr lang="it-IT" sz="1800" b="1" dirty="0"/>
              <a:t>supporto sociale </a:t>
            </a:r>
            <a:r>
              <a:rPr lang="it-IT" sz="1800" dirty="0"/>
              <a:t>ed </a:t>
            </a:r>
            <a:r>
              <a:rPr lang="it-IT" sz="1800" b="1" dirty="0"/>
              <a:t>aspettative</a:t>
            </a:r>
            <a:r>
              <a:rPr lang="it-IT" sz="1800" dirty="0"/>
              <a:t>  (</a:t>
            </a:r>
            <a:r>
              <a:rPr lang="it-IT" sz="1800" b="1" i="1" dirty="0"/>
              <a:t>Micanti et al., 2024</a:t>
            </a:r>
            <a:r>
              <a:rPr lang="it-IT" sz="18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800" b="1" dirty="0"/>
              <a:t>Valutazione psicometrica </a:t>
            </a:r>
            <a:r>
              <a:rPr lang="it-IT" sz="1800" dirty="0"/>
              <a:t>attraverso test e questionari:</a:t>
            </a:r>
          </a:p>
          <a:p>
            <a:r>
              <a:rPr lang="it-IT" sz="1800" b="1" dirty="0"/>
              <a:t>SCL-90-R</a:t>
            </a:r>
            <a:r>
              <a:rPr lang="it-IT" sz="1800" dirty="0"/>
              <a:t>: disagio psicologico generale</a:t>
            </a:r>
            <a:endParaRPr lang="it-IT" sz="1800" b="1" i="1" dirty="0"/>
          </a:p>
          <a:p>
            <a:r>
              <a:rPr lang="it-IT" sz="1800" b="1" dirty="0"/>
              <a:t>BDI/PHQ-9/STAI/GAD-7</a:t>
            </a:r>
            <a:r>
              <a:rPr lang="it-IT" sz="1800" dirty="0"/>
              <a:t>: screening per depressione e ansia</a:t>
            </a:r>
          </a:p>
          <a:p>
            <a:r>
              <a:rPr lang="it-IT" sz="1800" b="1" dirty="0"/>
              <a:t>BES e Y-FAS</a:t>
            </a:r>
            <a:r>
              <a:rPr lang="it-IT" sz="1800" dirty="0"/>
              <a:t>: gravità dell'alimentazione compulsiva e dipendenza da cibo → predittivi di ripresa sulla perdita di peso post-chirurgia                                                                                                                                        </a:t>
            </a:r>
          </a:p>
          <a:p>
            <a:r>
              <a:rPr lang="it-IT" sz="1800" b="1" dirty="0"/>
              <a:t>EDE-Q/BUT/BSQ</a:t>
            </a:r>
            <a:r>
              <a:rPr lang="it-IT" sz="1800" dirty="0"/>
              <a:t>: disturbi alimentari e immagine corporea 	                      </a:t>
            </a:r>
          </a:p>
          <a:p>
            <a:r>
              <a:rPr lang="it-IT" sz="1800" dirty="0"/>
              <a:t> </a:t>
            </a:r>
            <a:r>
              <a:rPr lang="it-IT" sz="1800" b="1" dirty="0"/>
              <a:t>BIS-11</a:t>
            </a:r>
            <a:r>
              <a:rPr lang="it-IT" sz="1800" dirty="0"/>
              <a:t>: impulsività e autoregolazione					</a:t>
            </a:r>
          </a:p>
          <a:p>
            <a:r>
              <a:rPr lang="it-IT" sz="1800" dirty="0"/>
              <a:t> </a:t>
            </a:r>
            <a:r>
              <a:rPr lang="it-IT" sz="1800" b="1" dirty="0"/>
              <a:t>AUDIT / DAST-10</a:t>
            </a:r>
            <a:r>
              <a:rPr lang="it-IT" sz="1800" dirty="0"/>
              <a:t>: uso di alcol e droghe</a:t>
            </a:r>
          </a:p>
          <a:p>
            <a:pPr marL="0" indent="0" algn="r">
              <a:buNone/>
            </a:pPr>
            <a:r>
              <a:rPr lang="it-IT" sz="1800" b="1" i="1" dirty="0" err="1"/>
              <a:t>Herpertz</a:t>
            </a:r>
            <a:r>
              <a:rPr lang="it-IT" sz="1800" b="1" i="1" dirty="0"/>
              <a:t> et al., 2003; </a:t>
            </a:r>
            <a:r>
              <a:rPr lang="it-IT" sz="1800" b="1" i="1" dirty="0" err="1"/>
              <a:t>Grilo</a:t>
            </a:r>
            <a:r>
              <a:rPr lang="it-IT" sz="1800" b="1" i="1" dirty="0"/>
              <a:t> et al., 2012; Testa et al., 2019; Moro et al., 2024; Mauro et al., 2024</a:t>
            </a:r>
          </a:p>
          <a:p>
            <a:pPr marL="0" indent="0">
              <a:buNone/>
            </a:pPr>
            <a:endParaRPr lang="it-IT" sz="1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CA2809-6D04-D59F-A71D-18A6D398D4A4}"/>
              </a:ext>
            </a:extLst>
          </p:cNvPr>
          <p:cNvSpPr txBox="1"/>
          <p:nvPr/>
        </p:nvSpPr>
        <p:spPr>
          <a:xfrm>
            <a:off x="5227320" y="253873"/>
            <a:ext cx="846582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3. Strumenti utilizzati nella valutazione </a:t>
            </a:r>
            <a:r>
              <a:rPr lang="it-IT" sz="2300" b="1" dirty="0" err="1">
                <a:solidFill>
                  <a:schemeClr val="bg1"/>
                </a:solidFill>
              </a:rPr>
              <a:t>pre</a:t>
            </a:r>
            <a:r>
              <a:rPr lang="it-IT" sz="2300" b="1" dirty="0">
                <a:solidFill>
                  <a:schemeClr val="bg1"/>
                </a:solidFill>
              </a:rPr>
              <a:t>-Intervento </a:t>
            </a:r>
          </a:p>
        </p:txBody>
      </p:sp>
    </p:spTree>
    <p:extLst>
      <p:ext uri="{BB962C8B-B14F-4D97-AF65-F5344CB8AC3E}">
        <p14:creationId xmlns:p14="http://schemas.microsoft.com/office/powerpoint/2010/main" val="71793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85B49-F152-FE91-5E9B-79F641CE0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763C68D6-001D-40F9-6E49-79907FD6887F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B4B67DA1-B291-41F8-5DDF-77CDBCC6E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761F6A82-0A61-ABBF-AEFB-EFD9842F6C2F}"/>
              </a:ext>
            </a:extLst>
          </p:cNvPr>
          <p:cNvSpPr txBox="1">
            <a:spLocks/>
          </p:cNvSpPr>
          <p:nvPr/>
        </p:nvSpPr>
        <p:spPr>
          <a:xfrm>
            <a:off x="335280" y="966274"/>
            <a:ext cx="11384280" cy="627272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dirty="0"/>
              <a:t>Lo screening psicometrico </a:t>
            </a:r>
            <a:r>
              <a:rPr lang="it-IT" sz="1800" dirty="0" err="1"/>
              <a:t>pre</a:t>
            </a:r>
            <a:r>
              <a:rPr lang="it-IT" sz="1800" dirty="0"/>
              <a:t>-chirurgico fornisce informazioni predittive sulla perdita di peso post-operatoria e sul rischio di recupero peso.</a:t>
            </a:r>
          </a:p>
          <a:p>
            <a:r>
              <a:rPr lang="it-IT" sz="1800" dirty="0"/>
              <a:t>Alti punteggi a</a:t>
            </a:r>
            <a:r>
              <a:rPr lang="it-IT" sz="1800" b="1" dirty="0"/>
              <a:t> PHQ-9, GAD-7, BES ed EDE-Q </a:t>
            </a:r>
            <a:r>
              <a:rPr lang="it-IT" sz="1800" dirty="0"/>
              <a:t>→ maggior rischio di esiti negativi</a:t>
            </a:r>
          </a:p>
          <a:p>
            <a:pPr marL="0" indent="0" algn="r">
              <a:buNone/>
            </a:pPr>
            <a:r>
              <a:rPr lang="it-IT" sz="1800" b="1" i="1" dirty="0"/>
              <a:t>Odom et al., 2010; Castellini et al., 2014; </a:t>
            </a:r>
            <a:r>
              <a:rPr lang="it-IT" sz="1800" b="1" i="1" dirty="0" err="1"/>
              <a:t>Dawes</a:t>
            </a:r>
            <a:r>
              <a:rPr lang="it-IT" sz="1800" b="1" i="1" dirty="0"/>
              <a:t> et al., 2016; García-Ruiz-de-</a:t>
            </a:r>
            <a:r>
              <a:rPr lang="it-IT" sz="1800" b="1" i="1" dirty="0" err="1"/>
              <a:t>Gordejuela</a:t>
            </a:r>
            <a:r>
              <a:rPr lang="it-IT" sz="1800" b="1" i="1" dirty="0"/>
              <a:t> et al., 2017; </a:t>
            </a:r>
          </a:p>
          <a:p>
            <a:pPr marL="0" indent="0" algn="r">
              <a:buNone/>
            </a:pPr>
            <a:r>
              <a:rPr lang="it-IT" sz="1800" b="1" i="1" dirty="0"/>
              <a:t>Bianciardi et al., 2021; Mauro et al., 2019; 2024</a:t>
            </a:r>
          </a:p>
          <a:p>
            <a:r>
              <a:rPr lang="it-IT" sz="1800" dirty="0"/>
              <a:t>Alti punteggi alla</a:t>
            </a:r>
            <a:r>
              <a:rPr lang="it-IT" sz="1800" b="1" dirty="0"/>
              <a:t> BIS-11 </a:t>
            </a:r>
            <a:r>
              <a:rPr lang="it-IT" sz="1800" dirty="0"/>
              <a:t>→ predice scarsa adesione e perdita di peso subottimale </a:t>
            </a:r>
          </a:p>
          <a:p>
            <a:pPr marL="0" indent="0" algn="r">
              <a:buNone/>
            </a:pPr>
            <a:r>
              <a:rPr lang="it-IT" sz="1800" b="1" i="1" dirty="0"/>
              <a:t>Testa et al., 2019; </a:t>
            </a:r>
            <a:r>
              <a:rPr lang="it-IT" sz="1800" b="1" i="1" dirty="0" err="1"/>
              <a:t>Yeo</a:t>
            </a:r>
            <a:r>
              <a:rPr lang="it-IT" sz="1800" b="1" i="1" dirty="0"/>
              <a:t> et al., 2021</a:t>
            </a:r>
          </a:p>
          <a:p>
            <a:r>
              <a:rPr lang="it-IT" sz="1800" dirty="0"/>
              <a:t>Alti punteggi alla </a:t>
            </a:r>
            <a:r>
              <a:rPr lang="it-IT" sz="1800" b="1" dirty="0"/>
              <a:t>SCL-90-R (GSI) </a:t>
            </a:r>
            <a:r>
              <a:rPr lang="it-IT" sz="1800" dirty="0"/>
              <a:t>→ predice esiti negativi su peso e salute mentale </a:t>
            </a:r>
          </a:p>
          <a:p>
            <a:pPr marL="0" indent="0" algn="r">
              <a:buNone/>
            </a:pPr>
            <a:r>
              <a:rPr lang="it-IT" sz="1800" b="1" i="1" dirty="0" err="1"/>
              <a:t>Herpertz</a:t>
            </a:r>
            <a:r>
              <a:rPr lang="it-IT" sz="1800" b="1" i="1" dirty="0"/>
              <a:t> et al., 2004; Testa et al., 2019; Albert et al., 2022; </a:t>
            </a:r>
            <a:r>
              <a:rPr lang="it-IT" sz="1800" b="1" i="1" dirty="0" err="1"/>
              <a:t>Sobutay</a:t>
            </a:r>
            <a:r>
              <a:rPr lang="it-IT" sz="1800" b="1" i="1" dirty="0"/>
              <a:t> et al., 2022</a:t>
            </a:r>
          </a:p>
          <a:p>
            <a:pPr marL="0" indent="0">
              <a:buNone/>
            </a:pPr>
            <a:r>
              <a:rPr lang="it-IT" sz="1800" dirty="0"/>
              <a:t>La componente psicopatologia è uno dei fattori di  rischio di fallimento della chirurgia tra i più modificabili</a:t>
            </a:r>
          </a:p>
          <a:p>
            <a:pPr marL="0" indent="0" algn="r">
              <a:buNone/>
            </a:pPr>
            <a:r>
              <a:rPr lang="it-IT" sz="1800" b="1" i="1" dirty="0" err="1"/>
              <a:t>Toussi</a:t>
            </a:r>
            <a:r>
              <a:rPr lang="it-IT" sz="1800" b="1" i="1" dirty="0"/>
              <a:t> et al., 2009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F3BE03-E685-612B-45D9-FFF814095841}"/>
              </a:ext>
            </a:extLst>
          </p:cNvPr>
          <p:cNvSpPr txBox="1"/>
          <p:nvPr/>
        </p:nvSpPr>
        <p:spPr>
          <a:xfrm>
            <a:off x="7025640" y="253873"/>
            <a:ext cx="846582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4. Valore Predittivo dei Test Psicologici </a:t>
            </a:r>
          </a:p>
        </p:txBody>
      </p:sp>
    </p:spTree>
    <p:extLst>
      <p:ext uri="{BB962C8B-B14F-4D97-AF65-F5344CB8AC3E}">
        <p14:creationId xmlns:p14="http://schemas.microsoft.com/office/powerpoint/2010/main" val="212317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4CDCF2-B2E9-D155-FAE4-2EFCAED2B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0160A8F5-C5AE-3E52-764C-D4DAF45113DE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b="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250FDD93-301E-048A-0B84-69FC24A2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69B3BE3F-3DA6-23DF-BA46-371C186D1715}"/>
              </a:ext>
            </a:extLst>
          </p:cNvPr>
          <p:cNvSpPr txBox="1">
            <a:spLocks/>
          </p:cNvSpPr>
          <p:nvPr/>
        </p:nvSpPr>
        <p:spPr>
          <a:xfrm>
            <a:off x="335279" y="1452052"/>
            <a:ext cx="6507791" cy="44629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dirty="0"/>
              <a:t>Lo Studio di Testa et al., 2019 ha evidenziato che :</a:t>
            </a:r>
          </a:p>
          <a:p>
            <a:pPr>
              <a:lnSpc>
                <a:spcPct val="150000"/>
              </a:lnSpc>
            </a:pPr>
            <a:r>
              <a:rPr lang="it-IT" sz="1800" dirty="0"/>
              <a:t>Punteggi elevati all’SCL-90-R GSI si associa ad un rischio del 45% di avere un’EWL% &lt;50% a 12 mesi dall’intervento</a:t>
            </a:r>
          </a:p>
          <a:p>
            <a:pPr>
              <a:lnSpc>
                <a:spcPct val="150000"/>
              </a:lnSpc>
            </a:pPr>
            <a:r>
              <a:rPr lang="it-IT" sz="1800" dirty="0"/>
              <a:t>Punteggi elevati alla BIS-11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rischio del 50% di avere un’EWL% &lt;50% a 12 mesi dall’intervento</a:t>
            </a:r>
          </a:p>
          <a:p>
            <a:pPr>
              <a:lnSpc>
                <a:spcPct val="150000"/>
              </a:lnSpc>
            </a:pPr>
            <a:r>
              <a:rPr lang="it-IT" sz="1800" dirty="0"/>
              <a:t>Punteggi normali a questi test → rischio del 20% di EWL% &lt;50%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D8E7E33-C5AF-2735-555D-AD5F76E0D92C}"/>
              </a:ext>
            </a:extLst>
          </p:cNvPr>
          <p:cNvSpPr txBox="1"/>
          <p:nvPr/>
        </p:nvSpPr>
        <p:spPr>
          <a:xfrm>
            <a:off x="5379720" y="253873"/>
            <a:ext cx="939546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5. Predittori Psicologici della Perdita di Peso Inadeguata</a:t>
            </a:r>
          </a:p>
        </p:txBody>
      </p:sp>
      <p:pic>
        <p:nvPicPr>
          <p:cNvPr id="3" name="Picture 3" descr="testa2019_final_graph.png">
            <a:extLst>
              <a:ext uri="{FF2B5EF4-FFF2-40B4-BE49-F238E27FC236}">
                <a16:creationId xmlns:a16="http://schemas.microsoft.com/office/drawing/2014/main" id="{13511391-DEF2-B225-4E60-49A592E9383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3502"/>
          <a:stretch/>
        </p:blipFill>
        <p:spPr>
          <a:xfrm>
            <a:off x="7047703" y="2015444"/>
            <a:ext cx="4571046" cy="264597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95ECDD0-F1D1-D216-5A0A-84714703D1D1}"/>
              </a:ext>
            </a:extLst>
          </p:cNvPr>
          <p:cNvSpPr txBox="1"/>
          <p:nvPr/>
        </p:nvSpPr>
        <p:spPr>
          <a:xfrm>
            <a:off x="320992" y="5224809"/>
            <a:ext cx="1152144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risultati supportano  la validità dello screening psicometrico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-operatorio nel predire la perdita di peso inadeguata</a:t>
            </a:r>
          </a:p>
        </p:txBody>
      </p:sp>
    </p:spTree>
    <p:extLst>
      <p:ext uri="{BB962C8B-B14F-4D97-AF65-F5344CB8AC3E}">
        <p14:creationId xmlns:p14="http://schemas.microsoft.com/office/powerpoint/2010/main" val="282768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E5696-6648-C880-6846-A7FF70047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D3221EBD-288A-4843-7C5F-436189ED25C8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56B55184-00FF-3C64-60B6-5FFB394C4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F0C71F6D-5DB9-D81E-F62D-E582E1112D4F}"/>
              </a:ext>
            </a:extLst>
          </p:cNvPr>
          <p:cNvSpPr txBox="1">
            <a:spLocks/>
          </p:cNvSpPr>
          <p:nvPr/>
        </p:nvSpPr>
        <p:spPr>
          <a:xfrm>
            <a:off x="335279" y="966274"/>
            <a:ext cx="11294745" cy="44629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dirty="0"/>
              <a:t>I pazienti con alti punteggi alla BES hanno oltre il doppio del rischio di riprendere peso dopo l’intervento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it-IT" b="1" i="1" dirty="0"/>
              <a:t>Mauro et al., 2024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0704E0E-F68C-02DD-B415-611997DD75FE}"/>
              </a:ext>
            </a:extLst>
          </p:cNvPr>
          <p:cNvSpPr txBox="1"/>
          <p:nvPr/>
        </p:nvSpPr>
        <p:spPr>
          <a:xfrm>
            <a:off x="5379720" y="253873"/>
            <a:ext cx="939546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6. </a:t>
            </a:r>
            <a:r>
              <a:rPr lang="it-IT" sz="2300" b="1" dirty="0" err="1">
                <a:solidFill>
                  <a:schemeClr val="bg1"/>
                </a:solidFill>
              </a:rPr>
              <a:t>Binge</a:t>
            </a:r>
            <a:r>
              <a:rPr lang="it-IT" sz="2300" b="1" dirty="0">
                <a:solidFill>
                  <a:schemeClr val="bg1"/>
                </a:solidFill>
              </a:rPr>
              <a:t> </a:t>
            </a:r>
            <a:r>
              <a:rPr lang="it-IT" sz="2300" b="1" dirty="0" err="1">
                <a:solidFill>
                  <a:schemeClr val="bg1"/>
                </a:solidFill>
              </a:rPr>
              <a:t>eating</a:t>
            </a:r>
            <a:r>
              <a:rPr lang="it-IT" sz="2300" b="1" dirty="0">
                <a:solidFill>
                  <a:schemeClr val="bg1"/>
                </a:solidFill>
              </a:rPr>
              <a:t> scale (BES) e rischio di Ripresa del peso</a:t>
            </a:r>
          </a:p>
        </p:txBody>
      </p:sp>
      <p:pic>
        <p:nvPicPr>
          <p:cNvPr id="3" name="Picture 1" descr="bes_weight_regain_chart.png">
            <a:extLst>
              <a:ext uri="{FF2B5EF4-FFF2-40B4-BE49-F238E27FC236}">
                <a16:creationId xmlns:a16="http://schemas.microsoft.com/office/drawing/2014/main" id="{269D3A33-0E4F-F083-7CA4-328ED750C5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2227"/>
          <a:stretch/>
        </p:blipFill>
        <p:spPr>
          <a:xfrm>
            <a:off x="3806342" y="2081560"/>
            <a:ext cx="4550740" cy="314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8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482276-2C67-0624-B07E-2D7BDBFD4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5EA2AD65-A539-B0B5-0B58-E711B5656601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128DAEAF-BA48-80D2-AEF7-3152EC2D4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D13C0D3-F027-30A4-9F0E-2AFBC629380F}"/>
              </a:ext>
            </a:extLst>
          </p:cNvPr>
          <p:cNvSpPr txBox="1"/>
          <p:nvPr/>
        </p:nvSpPr>
        <p:spPr>
          <a:xfrm>
            <a:off x="5379720" y="253873"/>
            <a:ext cx="939546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7. Immagine Corporea e Esiti Psicologici Post-Intervento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4587662-231D-058E-C6B8-489DE19C3E7A}"/>
              </a:ext>
            </a:extLst>
          </p:cNvPr>
          <p:cNvSpPr txBox="1">
            <a:spLocks/>
          </p:cNvSpPr>
          <p:nvPr/>
        </p:nvSpPr>
        <p:spPr>
          <a:xfrm>
            <a:off x="457200" y="1257298"/>
            <a:ext cx="11129963" cy="4473702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insoddisfazione corporea </a:t>
            </a:r>
            <a:r>
              <a:rPr lang="it-IT" dirty="0"/>
              <a:t>può persistere nonostante il calo di peso 		</a:t>
            </a:r>
          </a:p>
          <a:p>
            <a:pPr marL="0" indent="0">
              <a:buNone/>
            </a:pPr>
            <a:r>
              <a:rPr lang="it-IT" dirty="0"/>
              <a:t>La sua presenza può indurre dopo l’intervento:</a:t>
            </a:r>
          </a:p>
          <a:p>
            <a:r>
              <a:rPr lang="it-IT" dirty="0"/>
              <a:t>Disturbo dismorfofobici </a:t>
            </a:r>
          </a:p>
          <a:p>
            <a:r>
              <a:rPr lang="it-IT" dirty="0"/>
              <a:t>Ansia, sintomi depressivi e ideazione suicidaria 			</a:t>
            </a:r>
          </a:p>
          <a:p>
            <a:r>
              <a:rPr lang="it-IT" dirty="0"/>
              <a:t>Peggiore qualità di vita e funzionamento sociale</a:t>
            </a:r>
          </a:p>
          <a:p>
            <a:r>
              <a:rPr lang="it-IT" dirty="0"/>
              <a:t>Maggior rischio di strategie disfunzionali di coping e comportamenti alimentari scorretti</a:t>
            </a:r>
          </a:p>
          <a:p>
            <a:r>
              <a:rPr lang="it-IT" dirty="0"/>
              <a:t>- Aumento del rischio di abuso di alcol e droghe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supporto psicologico </a:t>
            </a:r>
            <a:r>
              <a:rPr lang="it-IT" dirty="0" err="1"/>
              <a:t>pre</a:t>
            </a:r>
            <a:r>
              <a:rPr lang="it-IT" dirty="0"/>
              <a:t> e post intervento è essenziale</a:t>
            </a:r>
            <a:endParaRPr lang="it-IT" b="1" i="1" dirty="0"/>
          </a:p>
          <a:p>
            <a:pPr marL="0" indent="0" algn="r">
              <a:buNone/>
            </a:pPr>
            <a:r>
              <a:rPr lang="it-IT" b="1" i="1" dirty="0"/>
              <a:t>Cash &amp; </a:t>
            </a:r>
            <a:r>
              <a:rPr lang="it-IT" b="1" i="1" dirty="0" err="1"/>
              <a:t>Smolak</a:t>
            </a:r>
            <a:r>
              <a:rPr lang="it-IT" b="1" i="1" dirty="0"/>
              <a:t>, 2011; </a:t>
            </a:r>
            <a:r>
              <a:rPr lang="it-IT" b="1" i="1" dirty="0" err="1"/>
              <a:t>Grilo</a:t>
            </a:r>
            <a:r>
              <a:rPr lang="it-IT" b="1" i="1" dirty="0"/>
              <a:t> et al., 2012; Geller et al., 2019 Moro et al., 2024</a:t>
            </a:r>
          </a:p>
        </p:txBody>
      </p:sp>
    </p:spTree>
    <p:extLst>
      <p:ext uri="{BB962C8B-B14F-4D97-AF65-F5344CB8AC3E}">
        <p14:creationId xmlns:p14="http://schemas.microsoft.com/office/powerpoint/2010/main" val="152295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DB1A4-0959-8432-7091-486E6BE88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adrato">
            <a:extLst>
              <a:ext uri="{FF2B5EF4-FFF2-40B4-BE49-F238E27FC236}">
                <a16:creationId xmlns:a16="http://schemas.microsoft.com/office/drawing/2014/main" id="{C0B751D5-29DF-4658-B96D-E0B069E84D34}"/>
              </a:ext>
            </a:extLst>
          </p:cNvPr>
          <p:cNvSpPr/>
          <p:nvPr/>
        </p:nvSpPr>
        <p:spPr>
          <a:xfrm>
            <a:off x="6018" y="-12252"/>
            <a:ext cx="12196762" cy="901583"/>
          </a:xfrm>
          <a:prstGeom prst="rect">
            <a:avLst/>
          </a:prstGeom>
          <a:solidFill>
            <a:srgbClr val="A20100"/>
          </a:solidFill>
          <a:ln w="12700">
            <a:noFill/>
            <a:miter lim="400000"/>
          </a:ln>
        </p:spPr>
        <p:txBody>
          <a:bodyPr lIns="35714" tIns="35714" rIns="35714" bIns="35714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 sz="2531" dirty="0">
              <a:solidFill>
                <a:srgbClr val="FFFFFF"/>
              </a:solidFill>
            </a:endParaRPr>
          </a:p>
        </p:txBody>
      </p:sp>
      <p:pic>
        <p:nvPicPr>
          <p:cNvPr id="9" name="Immagine" descr="Immagine">
            <a:extLst>
              <a:ext uri="{FF2B5EF4-FFF2-40B4-BE49-F238E27FC236}">
                <a16:creationId xmlns:a16="http://schemas.microsoft.com/office/drawing/2014/main" id="{B21130F4-23B3-DECA-FBF6-8FEEAAD6D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" y="3622"/>
            <a:ext cx="3258714" cy="88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05A4D2-E1F8-EAB8-E1B6-788906BECC2D}"/>
              </a:ext>
            </a:extLst>
          </p:cNvPr>
          <p:cNvSpPr txBox="1"/>
          <p:nvPr/>
        </p:nvSpPr>
        <p:spPr>
          <a:xfrm>
            <a:off x="9637408" y="253873"/>
            <a:ext cx="939546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1"/>
                </a:solidFill>
              </a:rPr>
              <a:t>8. Conclusioni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6DE4810-CA0C-E6F6-621B-7ADCC72A873D}"/>
              </a:ext>
            </a:extLst>
          </p:cNvPr>
          <p:cNvSpPr txBox="1">
            <a:spLocks/>
          </p:cNvSpPr>
          <p:nvPr/>
        </p:nvSpPr>
        <p:spPr>
          <a:xfrm>
            <a:off x="457200" y="1257298"/>
            <a:ext cx="11329988" cy="4473702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dirty="0"/>
              <a:t>Lo screening psicologico ha un valore predittivo, non solo descrittivo dello stato del paziente al momento della valutazione</a:t>
            </a:r>
          </a:p>
          <a:p>
            <a:pPr>
              <a:lnSpc>
                <a:spcPct val="150000"/>
              </a:lnSpc>
            </a:pPr>
            <a:r>
              <a:rPr lang="it-IT" dirty="0"/>
              <a:t>BES, BDI, PHQ-9, STAI, GAD-7, EDE-Q, BUT, BSQ, SCL-90-R, BIS-11 sono strumenti validati e clinicamente utili</a:t>
            </a:r>
          </a:p>
          <a:p>
            <a:pPr>
              <a:lnSpc>
                <a:spcPct val="150000"/>
              </a:lnSpc>
            </a:pPr>
            <a:r>
              <a:rPr lang="it-IT" dirty="0"/>
              <a:t>Le problematiche legate all’immagine corporea sono di norma frequenti e spesso sottovalutate</a:t>
            </a:r>
          </a:p>
          <a:p>
            <a:pPr>
              <a:lnSpc>
                <a:spcPct val="150000"/>
              </a:lnSpc>
            </a:pPr>
            <a:r>
              <a:rPr lang="it-IT" dirty="0"/>
              <a:t>Un approccio multidisciplinare e centrato sul paziente  può migliorare i risultati a lungo termine</a:t>
            </a:r>
          </a:p>
          <a:p>
            <a:pPr>
              <a:lnSpc>
                <a:spcPct val="150000"/>
              </a:lnSpc>
            </a:pPr>
            <a:r>
              <a:rPr lang="it-IT" dirty="0"/>
              <a:t>L’identificazione precoce di problematiche psicologiche consente la definizione  di un supporto psicologico personalizzato</a:t>
            </a:r>
          </a:p>
        </p:txBody>
      </p:sp>
    </p:spTree>
    <p:extLst>
      <p:ext uri="{BB962C8B-B14F-4D97-AF65-F5344CB8AC3E}">
        <p14:creationId xmlns:p14="http://schemas.microsoft.com/office/powerpoint/2010/main" val="40787952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7783</TotalTime>
  <Words>801</Words>
  <Application>Microsoft Macintosh PowerPoint</Application>
  <PresentationFormat>Widescreen</PresentationFormat>
  <Paragraphs>76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RetrospectVTI</vt:lpstr>
      <vt:lpstr>TEST PSICOLOGICI UTILI NELL’INQUADRAMENTO PREOPERATORIO DEL PAZIENTE BARIATRICO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Schiff Sami</cp:lastModifiedBy>
  <cp:revision>26</cp:revision>
  <dcterms:created xsi:type="dcterms:W3CDTF">2022-02-27T17:36:31Z</dcterms:created>
  <dcterms:modified xsi:type="dcterms:W3CDTF">2025-05-12T17:18:42Z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